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57" r:id="rId3"/>
    <p:sldId id="269" r:id="rId4"/>
    <p:sldId id="317" r:id="rId5"/>
    <p:sldId id="287" r:id="rId6"/>
    <p:sldId id="289" r:id="rId7"/>
    <p:sldId id="291" r:id="rId8"/>
    <p:sldId id="292" r:id="rId9"/>
    <p:sldId id="294" r:id="rId10"/>
    <p:sldId id="300" r:id="rId11"/>
    <p:sldId id="318" r:id="rId12"/>
    <p:sldId id="301" r:id="rId13"/>
    <p:sldId id="295" r:id="rId14"/>
    <p:sldId id="303" r:id="rId15"/>
    <p:sldId id="314" r:id="rId16"/>
    <p:sldId id="302" r:id="rId17"/>
    <p:sldId id="304" r:id="rId18"/>
    <p:sldId id="308" r:id="rId19"/>
    <p:sldId id="307" r:id="rId20"/>
    <p:sldId id="306" r:id="rId21"/>
    <p:sldId id="305" r:id="rId22"/>
    <p:sldId id="311" r:id="rId23"/>
    <p:sldId id="309" r:id="rId24"/>
    <p:sldId id="310" r:id="rId25"/>
    <p:sldId id="312" r:id="rId26"/>
    <p:sldId id="313" r:id="rId27"/>
    <p:sldId id="315" r:id="rId28"/>
    <p:sldId id="316" r:id="rId29"/>
  </p:sldIdLst>
  <p:sldSz cx="12188825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ik Shah" initials="RS" lastIdx="1" clrIdx="0">
    <p:extLst>
      <p:ext uri="{19B8F6BF-5375-455C-9EA6-DF929625EA0E}">
        <p15:presenceInfo xmlns:p15="http://schemas.microsoft.com/office/powerpoint/2012/main" userId="ba11a342998a0b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438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DCD58-9D07-4EDF-9AE0-C647DCD29365}" type="presOf" srcId="{90119837-5B71-4D44-BB01-DB0B084933C8}" destId="{ED5DCCC5-BCA8-4491-AA37-BAF153ECA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4/28/2017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4/28/2017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To replace a picture, just select and delete it. Then use the Insert Picture icon to replace it with one of your 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851F-0B8F-4B9C-BD39-2E096DA402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A128-39AE-464D-820C-B69CA613D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F4EE-D60A-4601-A46E-D273082734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7851F-0B8F-4B9C-BD39-2E096DA402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5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6300-A145-48F5-8AD5-B2489934A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FA66-7122-4211-81FC-F515E4BF6E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2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A1D0A-7425-400D-B5CC-5FED2F86CD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7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7EFA-B671-47ED-89E5-312F5B374C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42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F91B-CFAB-4304-9A1A-611551F7AC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31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33E15-D3CE-4DED-9E48-4C74ACB610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85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D4501-9FE6-4C9F-9816-F1C871FA1F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6300-A145-48F5-8AD5-B2489934A4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9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CAAB-FE4B-419E-8FC9-F4EF71C65B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A128-39AE-464D-820C-B69CA613D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96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CF4EE-D60A-4601-A46E-D273082734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19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7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FA66-7122-4211-81FC-F515E4BF6E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A1D0A-7425-400D-B5CC-5FED2F86CD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8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8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99" y="1681163"/>
            <a:ext cx="51569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99" y="2505075"/>
            <a:ext cx="515697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23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23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7EFA-B671-47ED-89E5-312F5B374C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5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F91B-CFAB-4304-9A1A-611551F7AC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33E15-D3CE-4DED-9E48-4C74ACB610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8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D4501-9FE6-4C9F-9816-F1C871FA1F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2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99" y="457200"/>
            <a:ext cx="39317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367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99" y="2057400"/>
            <a:ext cx="39317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CAAB-FE4B-419E-8FC9-F4EF71C65B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2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0B2B9-F2CD-487A-9215-7121036C9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5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0B2B9-F2CD-487A-9215-7121036C98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0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4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oz.com/episode/new-dangers-artificial-sweeteners?video_id=3323249357001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doctoroz.com/article/3-step-plan-overcome-artificial-sweetener-addiction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doctoroz.com/article/list-names-artificial-sweetener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axe.com/magnesium-supplements/" TargetMode="External"/><Relationship Id="rId2" Type="http://schemas.openxmlformats.org/officeDocument/2006/relationships/hyperlink" Target="https://draxe.com/top-10-copper-rich-food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draxe.com/banana-nutrition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axe.com/zinc-deficiency/" TargetMode="External"/><Relationship Id="rId2" Type="http://schemas.openxmlformats.org/officeDocument/2006/relationships/hyperlink" Target="https://authoritynutrition.com/inulin-prebiotic-fibe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axe.com/top-10-high-antioxidant-foods/" TargetMode="External"/><Relationship Id="rId2" Type="http://schemas.openxmlformats.org/officeDocument/2006/relationships/hyperlink" Target="https://draxe.com/calcium-deficienc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accent2"/>
                </a:solidFill>
              </a:rPr>
              <a:t>Sugar – A  White Death !!!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By  Aditi Shah, Registered Dietitian Nutritionist &amp; Health Coach </a:t>
            </a:r>
            <a:endParaRPr lang="en-US" b="1" i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23978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r="1309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" b="8045"/>
          <a:stretch>
            <a:fillRect/>
          </a:stretch>
        </p:blipFill>
        <p:spPr>
          <a:xfrm>
            <a:off x="7940464" y="917753"/>
            <a:ext cx="2592388" cy="3314701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3" y="457200"/>
            <a:ext cx="4392430" cy="685800"/>
          </a:xfrm>
        </p:spPr>
        <p:txBody>
          <a:bodyPr/>
          <a:lstStyle/>
          <a:p>
            <a:r>
              <a:rPr lang="en-US" b="1" i="1" dirty="0" smtClean="0"/>
              <a:t>New Drink Sensation</a:t>
            </a:r>
            <a:endParaRPr lang="en-US" b="1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7" y="914400"/>
            <a:ext cx="6909634" cy="52578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1813" y="1524000"/>
            <a:ext cx="4240030" cy="4344988"/>
          </a:xfrm>
        </p:spPr>
        <p:txBody>
          <a:bodyPr/>
          <a:lstStyle/>
          <a:p>
            <a:r>
              <a:rPr lang="en-US" b="1" dirty="0"/>
              <a:t>Starbucks Unicorn Frappuccino Venti has more sugar than…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Entire bag of Hostess Powdered </a:t>
            </a:r>
            <a:r>
              <a:rPr lang="en-US" dirty="0" err="1"/>
              <a:t>Donettes</a:t>
            </a:r>
            <a:r>
              <a:rPr lang="en-US" dirty="0"/>
              <a:t> (75 grams of sugar). This is 20 </a:t>
            </a:r>
            <a:r>
              <a:rPr lang="en-US" dirty="0" err="1"/>
              <a:t>donettes</a:t>
            </a:r>
            <a:r>
              <a:rPr lang="en-US" dirty="0"/>
              <a:t>!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 large scoops Baskin Robbins Chocolate Chip Ice Cream (72 grams of sugar).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29 Hershey’s Kisses (75 grams of sugar).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avg</a:t>
            </a:r>
            <a:r>
              <a:rPr lang="en-US" dirty="0" smtClean="0"/>
              <a:t> Adult Recommendation is 36gm/day, this is 2-3x more than normal limit.</a:t>
            </a:r>
          </a:p>
          <a:p>
            <a:r>
              <a:rPr lang="en-US" dirty="0" smtClean="0"/>
              <a:t>- Making it a worst drink especially for kids.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9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ods worse than donut grano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295400"/>
            <a:ext cx="5383213" cy="39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ods worse than donut craisi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88473"/>
            <a:ext cx="5383212" cy="39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9012" y="60198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oz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serving size  = 37 gm sugar = 9 Donuts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7812" y="5870620"/>
            <a:ext cx="441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¼ c = 29 </a:t>
            </a:r>
            <a:r>
              <a:rPr lang="en-US" sz="2000" b="1" dirty="0" err="1" smtClean="0"/>
              <a:t>gms</a:t>
            </a:r>
            <a:r>
              <a:rPr lang="en-US" sz="2000" b="1" dirty="0" smtClean="0"/>
              <a:t> sugar = 7 donuts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46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Healthy Alternative To same foods</a:t>
            </a:r>
            <a:endParaRPr lang="en-US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5" y="1583029"/>
            <a:ext cx="5383213" cy="4114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583029"/>
            <a:ext cx="5383212" cy="4114800"/>
          </a:xfrm>
        </p:spPr>
      </p:pic>
    </p:spTree>
    <p:extLst>
      <p:ext uri="{BB962C8B-B14F-4D97-AF65-F5344CB8AC3E}">
        <p14:creationId xmlns:p14="http://schemas.microsoft.com/office/powerpoint/2010/main" val="6276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685800"/>
            <a:ext cx="5383213" cy="3200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971800"/>
            <a:ext cx="4857163" cy="3076384"/>
          </a:xfrm>
        </p:spPr>
      </p:pic>
    </p:spTree>
    <p:extLst>
      <p:ext uri="{BB962C8B-B14F-4D97-AF65-F5344CB8AC3E}">
        <p14:creationId xmlns:p14="http://schemas.microsoft.com/office/powerpoint/2010/main" val="4897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1759"/>
            <a:ext cx="10969943" cy="1143000"/>
          </a:xfrm>
        </p:spPr>
        <p:txBody>
          <a:bodyPr/>
          <a:lstStyle/>
          <a:p>
            <a:r>
              <a:rPr lang="en-US" dirty="0" smtClean="0"/>
              <a:t>Artificial Sweeteners – Your Enemy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Recent research has shown that </a:t>
            </a:r>
            <a:r>
              <a:rPr lang="en-US" sz="2400" dirty="0">
                <a:hlinkClick r:id="rId2"/>
              </a:rPr>
              <a:t>artificial sweeteners</a:t>
            </a:r>
            <a:r>
              <a:rPr lang="en-US" sz="2400" dirty="0"/>
              <a:t> actually increase your cravings for sweet foods and make you eat more calories over the course of the day even if you save them on a drink or food. </a:t>
            </a:r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research has even indicated that </a:t>
            </a:r>
            <a:r>
              <a:rPr lang="en-US" sz="2400" dirty="0">
                <a:hlinkClick r:id="rId3"/>
              </a:rPr>
              <a:t>artificial sweeteners</a:t>
            </a:r>
            <a:r>
              <a:rPr lang="en-US" sz="2400" dirty="0"/>
              <a:t> may increase your risk of diabetes. </a:t>
            </a:r>
            <a:endParaRPr lang="en-US" sz="2400" dirty="0" smtClean="0"/>
          </a:p>
          <a:p>
            <a:r>
              <a:rPr lang="en-US" sz="2400" dirty="0" smtClean="0"/>
              <a:t>Stick </a:t>
            </a:r>
            <a:r>
              <a:rPr lang="en-US" sz="2400" dirty="0"/>
              <a:t>with real sugar while scaling back the amount you use and the portion sizes you eat. </a:t>
            </a:r>
            <a:endParaRPr lang="en-US" sz="2400" dirty="0" smtClean="0"/>
          </a:p>
          <a:p>
            <a:r>
              <a:rPr lang="en-US" sz="2400" dirty="0" smtClean="0"/>
              <a:t>Sweeteners </a:t>
            </a:r>
            <a:r>
              <a:rPr lang="en-US" sz="2400" dirty="0"/>
              <a:t>may be </a:t>
            </a:r>
            <a:r>
              <a:rPr lang="en-US" sz="2400" dirty="0">
                <a:hlinkClick r:id="rId4"/>
              </a:rPr>
              <a:t>hidden under many names</a:t>
            </a:r>
            <a:r>
              <a:rPr lang="en-US" sz="2400" dirty="0"/>
              <a:t> on the package. If a product is zero calorie, it’s very likely to have a sweetener in it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Say No to Sweet&amp; low, Equal, Splenda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292" y="4951373"/>
            <a:ext cx="1426588" cy="90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9883" y="4876800"/>
            <a:ext cx="89590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98" y="17172"/>
            <a:ext cx="926686" cy="16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Natural Sugar Substitutes 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Jaggery ( Gur) – ( 10 gm – 38 kcalories)</a:t>
            </a:r>
          </a:p>
          <a:p>
            <a:r>
              <a:rPr lang="en-US" sz="2800" i="1" dirty="0" smtClean="0"/>
              <a:t>Stevia ( 0 kcalories)</a:t>
            </a:r>
          </a:p>
          <a:p>
            <a:r>
              <a:rPr lang="en-US" sz="2800" i="1" dirty="0" smtClean="0"/>
              <a:t>Majdool Dates (</a:t>
            </a:r>
            <a:r>
              <a:rPr lang="en-US" sz="2800" i="1" dirty="0"/>
              <a:t> Medjool Date – 66 </a:t>
            </a:r>
            <a:r>
              <a:rPr lang="en-US" sz="2800" i="1" dirty="0" smtClean="0"/>
              <a:t>kcalories)</a:t>
            </a:r>
          </a:p>
          <a:p>
            <a:r>
              <a:rPr lang="en-US" sz="2800" i="1" dirty="0" smtClean="0"/>
              <a:t>Banana Puree/ Apple sauce  ( 1 c – 200 kcalories)</a:t>
            </a:r>
          </a:p>
          <a:p>
            <a:r>
              <a:rPr lang="en-US" sz="2800" i="1" dirty="0" smtClean="0"/>
              <a:t>Dried Fruits ( varies with amount)</a:t>
            </a:r>
          </a:p>
          <a:p>
            <a:r>
              <a:rPr lang="en-US" sz="2800" i="1" dirty="0" smtClean="0"/>
              <a:t>Agave Nectar ( 1 Tbsps. – 60 kcalories)</a:t>
            </a:r>
          </a:p>
          <a:p>
            <a:r>
              <a:rPr lang="en-US" sz="2800" i="1" dirty="0" smtClean="0"/>
              <a:t>Coconut Sugar ( 1 Tbsps.- 45 kcalories)</a:t>
            </a:r>
          </a:p>
          <a:p>
            <a:r>
              <a:rPr lang="en-US" sz="2800" i="1" dirty="0" smtClean="0"/>
              <a:t>Organic Pure Maple Sugar ( 1 Tbsps. – 52 kcalories)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649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1760"/>
            <a:ext cx="10969943" cy="1143000"/>
          </a:xfrm>
        </p:spPr>
        <p:txBody>
          <a:bodyPr/>
          <a:lstStyle/>
          <a:p>
            <a:r>
              <a:rPr lang="en-US" i="1" dirty="0" smtClean="0"/>
              <a:t>Stevia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417638"/>
            <a:ext cx="8387710" cy="4708525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latin typeface="Century Schoolbook"/>
              </a:rPr>
              <a:t>South </a:t>
            </a:r>
            <a:r>
              <a:rPr lang="en-US" sz="2400" dirty="0">
                <a:latin typeface="Century Schoolbook"/>
              </a:rPr>
              <a:t>American herb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>
                <a:latin typeface="Century Schoolbook"/>
              </a:rPr>
              <a:t>One of the most popular sugar substitutes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latin typeface="Century Schoolbook"/>
              </a:rPr>
              <a:t>200x </a:t>
            </a:r>
            <a:r>
              <a:rPr lang="en-US" sz="2400" dirty="0">
                <a:latin typeface="Century Schoolbook"/>
              </a:rPr>
              <a:t>sweeter than sugar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>
                <a:latin typeface="Century Schoolbook"/>
              </a:rPr>
              <a:t>Contains no calories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>
                <a:latin typeface="Century Schoolbook"/>
              </a:rPr>
              <a:t>Doesn’t affect a person’s glycemic </a:t>
            </a:r>
            <a:r>
              <a:rPr lang="en-US" sz="2400" dirty="0" smtClean="0">
                <a:latin typeface="Century Schoolbook"/>
              </a:rPr>
              <a:t>levels.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latin typeface="Century Schoolbook"/>
              </a:rPr>
              <a:t>Beneficial in weight loss.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en-US" sz="2400" dirty="0" smtClean="0">
                <a:latin typeface="Century Schoolbook"/>
              </a:rPr>
              <a:t>Boost bone health and helps reduce risk of osteoporosis.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2400" dirty="0" smtClean="0">
              <a:latin typeface="Century Schoolbook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2400" dirty="0" smtClean="0">
              <a:solidFill>
                <a:prstClr val="black"/>
              </a:solidFill>
              <a:latin typeface="Century Schoolbook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sz="24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54" y="1981200"/>
            <a:ext cx="2338467" cy="23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7506"/>
            <a:ext cx="10969943" cy="1143000"/>
          </a:xfrm>
        </p:spPr>
        <p:txBody>
          <a:bodyPr/>
          <a:lstStyle/>
          <a:p>
            <a:r>
              <a:rPr lang="en-US" i="1" dirty="0" smtClean="0"/>
              <a:t>Jaggery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72694"/>
            <a:ext cx="10969943" cy="405347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400" dirty="0" smtClean="0"/>
              <a:t>Natural Sweetener-  </a:t>
            </a:r>
            <a:r>
              <a:rPr lang="en-US" sz="2400" dirty="0"/>
              <a:t>perfect substitute for sugar which is loaded with various nutrients and is free from chemicals. </a:t>
            </a:r>
            <a:endParaRPr lang="en-US" sz="2400" dirty="0" smtClean="0"/>
          </a:p>
          <a:p>
            <a:r>
              <a:rPr lang="en-US" sz="2400" dirty="0"/>
              <a:t> </a:t>
            </a:r>
            <a:r>
              <a:rPr lang="en-US" sz="2400" dirty="0" smtClean="0"/>
              <a:t>Acts </a:t>
            </a:r>
            <a:r>
              <a:rPr lang="en-US" sz="2400" dirty="0"/>
              <a:t>as a blood purifier and helps to eradicate the health problems such </a:t>
            </a:r>
            <a:r>
              <a:rPr lang="en-US" sz="2400" dirty="0" smtClean="0"/>
              <a:t>as </a:t>
            </a:r>
            <a:r>
              <a:rPr lang="en-US" sz="2400" dirty="0"/>
              <a:t>acne, indigestion, hair loss and joint pain. 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Jaggery effectively cleans the respiratory tracts, lungs, food pipe, stomach and </a:t>
            </a:r>
            <a:r>
              <a:rPr lang="en-US" sz="2400" dirty="0" smtClean="0"/>
              <a:t>intestines.</a:t>
            </a:r>
          </a:p>
          <a:p>
            <a:r>
              <a:rPr lang="en-US" sz="2400" dirty="0"/>
              <a:t> Jaggery may have a better nutrition profile than sugar, but it’s still high in calories and is best consumed in moderation.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214425"/>
            <a:ext cx="1937508" cy="17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14648"/>
            <a:ext cx="10969943" cy="1143000"/>
          </a:xfrm>
        </p:spPr>
        <p:txBody>
          <a:bodyPr/>
          <a:lstStyle/>
          <a:p>
            <a:r>
              <a:rPr lang="en-US" i="1" dirty="0" smtClean="0"/>
              <a:t>Dates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2096961"/>
            <a:ext cx="10969943" cy="4440427"/>
          </a:xfrm>
        </p:spPr>
        <p:txBody>
          <a:bodyPr/>
          <a:lstStyle/>
          <a:p>
            <a:r>
              <a:rPr lang="en-US" sz="2400" dirty="0"/>
              <a:t>L</a:t>
            </a:r>
            <a:r>
              <a:rPr lang="en-US" sz="2400" dirty="0" smtClean="0"/>
              <a:t>oaded </a:t>
            </a:r>
            <a:r>
              <a:rPr lang="en-US" sz="2400" dirty="0"/>
              <a:t>with potassium, </a:t>
            </a:r>
            <a:r>
              <a:rPr lang="en-US" sz="2400" b="1" dirty="0">
                <a:hlinkClick r:id="rId2" tooltip="Top 10 Copper Rich Foods – Dr. Axe"/>
              </a:rPr>
              <a:t>copper</a:t>
            </a:r>
            <a:r>
              <a:rPr lang="en-US" sz="2400" dirty="0"/>
              <a:t>, iron, manganese, </a:t>
            </a:r>
            <a:r>
              <a:rPr lang="en-US" sz="2400" b="1" dirty="0">
                <a:hlinkClick r:id="rId3" tooltip="Should You Be Taking Magnesium Supplements? - Dr. Axe"/>
              </a:rPr>
              <a:t>magnesium</a:t>
            </a:r>
            <a:r>
              <a:rPr lang="en-US" sz="2400" dirty="0"/>
              <a:t> and vitamin </a:t>
            </a:r>
            <a:r>
              <a:rPr lang="en-US" sz="2000" dirty="0" smtClean="0"/>
              <a:t>B6.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are easily digested and help to metabolize proteins, fats and carbohydrates. </a:t>
            </a:r>
            <a:endParaRPr lang="en-US" sz="2400" dirty="0" smtClean="0"/>
          </a:p>
          <a:p>
            <a:r>
              <a:rPr lang="en-US" sz="2400" dirty="0" smtClean="0"/>
              <a:t>Evidence </a:t>
            </a:r>
            <a:r>
              <a:rPr lang="en-US" sz="2400" dirty="0"/>
              <a:t>shows that dates may help to reduce LDL cholesterol in the blood and may reduce the risk of stroke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How to use Dates: Use it as date paste. Mejdool dates are best to use. </a:t>
            </a:r>
          </a:p>
          <a:p>
            <a:r>
              <a:rPr lang="en-US" sz="2400" dirty="0" smtClean="0"/>
              <a:t>Slightly higher in calories, so use in small amounts or moderation 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213575"/>
            <a:ext cx="3426143" cy="16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Apple </a:t>
            </a:r>
            <a:r>
              <a:rPr lang="en-US" dirty="0" smtClean="0"/>
              <a:t>sauce/ Banana Puree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1412" y="1417638"/>
            <a:ext cx="7225528" cy="4302252"/>
          </a:xfrm>
        </p:spPr>
        <p:txBody>
          <a:bodyPr/>
          <a:lstStyle/>
          <a:p>
            <a:r>
              <a:rPr lang="en-US" sz="2000" dirty="0"/>
              <a:t>Easy to </a:t>
            </a:r>
            <a:r>
              <a:rPr lang="en-US" sz="2000" dirty="0" smtClean="0"/>
              <a:t>find</a:t>
            </a:r>
          </a:p>
          <a:p>
            <a:r>
              <a:rPr lang="en-US" sz="2000" dirty="0"/>
              <a:t>Has 1/7 of the calories contained in regular table </a:t>
            </a:r>
            <a:r>
              <a:rPr lang="en-US" sz="2000" dirty="0" smtClean="0"/>
              <a:t>sugar</a:t>
            </a:r>
          </a:p>
          <a:p>
            <a:r>
              <a:rPr lang="en-US" sz="2000" dirty="0"/>
              <a:t>1:1 substitute ration for sugar in a recipe</a:t>
            </a:r>
          </a:p>
          <a:p>
            <a:r>
              <a:rPr lang="en-US" sz="2000" dirty="0"/>
              <a:t>Liquid ingredients should also be reduced to accommodate apple sauce</a:t>
            </a:r>
          </a:p>
          <a:p>
            <a:r>
              <a:rPr lang="en-US" sz="2000" b="1" u="sng" dirty="0">
                <a:hlinkClick r:id="rId2" tooltip="Bananas Nutrition, Benefits &amp; Concerns &amp; Free Recipes – Dr. Axe"/>
              </a:rPr>
              <a:t>Bananas</a:t>
            </a:r>
            <a:r>
              <a:rPr lang="en-US" sz="2000" dirty="0"/>
              <a:t> are rich in fiber and potassium, and a good source of vitamins B6 and C. They are also naturally sweet with a subtle flavor, making them a perfect natural sweetener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Over ripe Banana are best. </a:t>
            </a:r>
            <a:r>
              <a:rPr lang="en-US" sz="2000" dirty="0"/>
              <a:t>For every cup of sugar called for in a recipe, use one cup of banana </a:t>
            </a:r>
            <a:r>
              <a:rPr lang="en-US" sz="2000" dirty="0" smtClean="0"/>
              <a:t>puree.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40" y="2209800"/>
            <a:ext cx="353945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/>
              <a:t>Understand </a:t>
            </a:r>
            <a:r>
              <a:rPr lang="en-US" dirty="0" smtClean="0"/>
              <a:t>what is the difference between natural </a:t>
            </a:r>
            <a:r>
              <a:rPr lang="en-US" dirty="0"/>
              <a:t>and artificial  </a:t>
            </a:r>
            <a:r>
              <a:rPr lang="en-US" dirty="0" smtClean="0"/>
              <a:t>or added sugars </a:t>
            </a:r>
            <a:endParaRPr lang="en-US" dirty="0"/>
          </a:p>
          <a:p>
            <a:r>
              <a:rPr lang="en-US" dirty="0"/>
              <a:t>Identify </a:t>
            </a:r>
            <a:r>
              <a:rPr lang="en-US" dirty="0" smtClean="0"/>
              <a:t>popular </a:t>
            </a:r>
            <a:r>
              <a:rPr lang="en-US" dirty="0"/>
              <a:t>drinks </a:t>
            </a:r>
            <a:r>
              <a:rPr lang="en-US" dirty="0" smtClean="0"/>
              <a:t> and foods that </a:t>
            </a:r>
            <a:r>
              <a:rPr lang="en-US" dirty="0"/>
              <a:t>are high in added sugar</a:t>
            </a:r>
          </a:p>
          <a:p>
            <a:r>
              <a:rPr lang="en-US" dirty="0" smtClean="0"/>
              <a:t>Natural alternatives to sugar </a:t>
            </a:r>
          </a:p>
          <a:p>
            <a:r>
              <a:rPr lang="en-US" dirty="0" smtClean="0"/>
              <a:t>How to overcome sugar cravings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012" y="274638"/>
            <a:ext cx="2819400" cy="17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i="1" dirty="0"/>
              <a:t>Agave </a:t>
            </a:r>
            <a:r>
              <a:rPr lang="en-US" i="1" dirty="0" smtClean="0"/>
              <a:t>nectar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6012" y="1417638"/>
            <a:ext cx="7543800" cy="4675314"/>
          </a:xfrm>
        </p:spPr>
        <p:txBody>
          <a:bodyPr/>
          <a:lstStyle/>
          <a:p>
            <a:r>
              <a:rPr lang="en-US" sz="2000" dirty="0"/>
              <a:t>Grown in the south US, Mexico, and South </a:t>
            </a:r>
            <a:r>
              <a:rPr lang="en-US" sz="2000" dirty="0" smtClean="0"/>
              <a:t>America</a:t>
            </a:r>
          </a:p>
          <a:p>
            <a:r>
              <a:rPr lang="en-US" sz="2000" dirty="0"/>
              <a:t>Contains calcium, iron, inulin, and other vitamins and </a:t>
            </a:r>
            <a:r>
              <a:rPr lang="en-US" sz="2000" dirty="0" smtClean="0"/>
              <a:t>minerals</a:t>
            </a:r>
          </a:p>
          <a:p>
            <a:r>
              <a:rPr lang="en-US" sz="2000" dirty="0"/>
              <a:t>25% sweeter than </a:t>
            </a:r>
            <a:r>
              <a:rPr lang="en-US" sz="2000" dirty="0" smtClean="0"/>
              <a:t>sugar</a:t>
            </a:r>
          </a:p>
          <a:p>
            <a:r>
              <a:rPr lang="en-US" sz="2000" dirty="0"/>
              <a:t>Can be used in cooking and </a:t>
            </a:r>
            <a:r>
              <a:rPr lang="en-US" sz="2000" dirty="0" smtClean="0"/>
              <a:t>baking</a:t>
            </a:r>
          </a:p>
          <a:p>
            <a:r>
              <a:rPr lang="en-US" sz="2000" dirty="0"/>
              <a:t>Agave nectar is suitable for a raw food or vegan </a:t>
            </a:r>
            <a:r>
              <a:rPr lang="en-US" sz="2000" dirty="0" smtClean="0"/>
              <a:t>diet- no bone char used.</a:t>
            </a:r>
          </a:p>
          <a:p>
            <a:r>
              <a:rPr lang="en-US" sz="2000" dirty="0" smtClean="0"/>
              <a:t>It contains good amount of High Fructose Corn Syrup- which in huge amount can be harmful for the body.</a:t>
            </a:r>
          </a:p>
          <a:p>
            <a:r>
              <a:rPr lang="en-US" sz="2000" dirty="0" smtClean="0"/>
              <a:t>Usually substitute 3/4 cup of nectar for every 1 cup of sugar in a recipe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74639"/>
            <a:ext cx="2553273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249362"/>
          </a:xfrm>
        </p:spPr>
        <p:txBody>
          <a:bodyPr/>
          <a:lstStyle/>
          <a:p>
            <a:r>
              <a:rPr lang="en-US" i="1" dirty="0" smtClean="0"/>
              <a:t>Dried Fruits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981200"/>
            <a:ext cx="10969943" cy="4525963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re </a:t>
            </a:r>
            <a:r>
              <a:rPr lang="en-US" sz="2000" dirty="0"/>
              <a:t>a great alternative to refined and artificial sweeteners in a recipe, and are an even better </a:t>
            </a:r>
            <a:r>
              <a:rPr lang="en-US" sz="2000" dirty="0" smtClean="0"/>
              <a:t> </a:t>
            </a:r>
            <a:r>
              <a:rPr lang="en-US" sz="2000" dirty="0"/>
              <a:t>because they are whole foods. </a:t>
            </a:r>
            <a:endParaRPr lang="en-US" sz="2000" dirty="0" smtClean="0"/>
          </a:p>
          <a:p>
            <a:r>
              <a:rPr lang="en-US" sz="2000" dirty="0" smtClean="0"/>
              <a:t>Dried </a:t>
            </a:r>
            <a:r>
              <a:rPr lang="en-US" sz="2000" dirty="0"/>
              <a:t>fruit retains the fiber, vitamins, and minerals of the whole </a:t>
            </a:r>
            <a:r>
              <a:rPr lang="en-US" sz="2000" dirty="0" smtClean="0"/>
              <a:t>fruit.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ried </a:t>
            </a:r>
            <a:r>
              <a:rPr lang="en-US" sz="2000" dirty="0"/>
              <a:t>fruit is a natural source of fructose, it’s also packed with fiber, B vitamins, and potassium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Dried fruit goes great in oatmeal, baking recipes, energy bar recipes, and raw snack balls. One or two pieces can be used in a smoothie in place of liquid sweeteners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Examples of Dried fruits that can be used are raisins, apricots, prunes, dried plums, mulberries </a:t>
            </a:r>
          </a:p>
          <a:p>
            <a:r>
              <a:rPr lang="en-US" sz="2000" dirty="0"/>
              <a:t>You can chop them for pockets of sweetness or soak over night then puree them as a liquid sugar substitute.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11128"/>
            <a:ext cx="3124200" cy="14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Coconut Sugar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Has </a:t>
            </a:r>
            <a:r>
              <a:rPr lang="en-US" sz="2000" dirty="0"/>
              <a:t>low glycemic load and rich mineral content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contains a </a:t>
            </a:r>
            <a:r>
              <a:rPr lang="en-US" sz="2000" dirty="0">
                <a:hlinkClick r:id="rId2"/>
              </a:rPr>
              <a:t>fiber called inulin</a:t>
            </a:r>
            <a:r>
              <a:rPr lang="en-US" sz="2000" dirty="0"/>
              <a:t>, which may slow glucose absorption and explain why coconut sugar has a lower glycemic index than regular table </a:t>
            </a:r>
            <a:r>
              <a:rPr lang="en-US" sz="2000" dirty="0" smtClean="0"/>
              <a:t>sugar.</a:t>
            </a:r>
            <a:endParaRPr lang="en-US" sz="2000" dirty="0"/>
          </a:p>
          <a:p>
            <a:r>
              <a:rPr lang="en-US" sz="2000" dirty="0"/>
              <a:t>Packed with polyphenols, iron, </a:t>
            </a:r>
            <a:r>
              <a:rPr lang="en-US" sz="2000" b="1" dirty="0">
                <a:hlinkClick r:id="rId3" tooltip="7 Signs of Zinc Deficiency – Dr. Axe"/>
              </a:rPr>
              <a:t>zinc</a:t>
            </a:r>
            <a:r>
              <a:rPr lang="en-US" sz="2000" dirty="0"/>
              <a:t>, calcium, potassium, antioxidants, phosphorous and other </a:t>
            </a:r>
            <a:r>
              <a:rPr lang="en-US" sz="2000" dirty="0" smtClean="0"/>
              <a:t>phytonutrients.</a:t>
            </a:r>
          </a:p>
          <a:p>
            <a:r>
              <a:rPr lang="en-US" sz="2000" dirty="0"/>
              <a:t>Use coconut sugar in your favorite recipes, for it measures just like sugar! It’s a bit more coarse than refined sugar, </a:t>
            </a:r>
            <a:r>
              <a:rPr lang="en-US" sz="2000" dirty="0" smtClean="0"/>
              <a:t>so the ratio is 1:1. 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It </a:t>
            </a:r>
            <a:r>
              <a:rPr lang="en-US" sz="2000" dirty="0"/>
              <a:t>supplies </a:t>
            </a:r>
            <a:r>
              <a:rPr lang="en-US" sz="2000" b="1" dirty="0"/>
              <a:t>almost the same amount of fructose as regular sugar, gram for gram.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use coconut sugar, then use it sparingly. It is slightly “less bad” than regular sugar, but </a:t>
            </a:r>
            <a:r>
              <a:rPr lang="en-US" sz="2000" dirty="0" smtClean="0"/>
              <a:t>is no miracle food.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12" y="193497"/>
            <a:ext cx="2971800" cy="166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Organic Pure Maple Syrup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525963"/>
          </a:xfrm>
        </p:spPr>
        <p:txBody>
          <a:bodyPr/>
          <a:lstStyle/>
          <a:p>
            <a:r>
              <a:rPr lang="en-US" sz="2000" dirty="0"/>
              <a:t>Maple syrup is an outstanding source of manganese, and contains </a:t>
            </a:r>
            <a:r>
              <a:rPr lang="en-US" sz="2000" b="1" dirty="0">
                <a:hlinkClick r:id="rId2" tooltip="Calcium Deficiency: Are Supplements the Answer? - Dr. Axe"/>
              </a:rPr>
              <a:t>calcium</a:t>
            </a:r>
            <a:r>
              <a:rPr lang="en-US" sz="2000" dirty="0"/>
              <a:t>, potassium, and </a:t>
            </a:r>
            <a:r>
              <a:rPr lang="en-US" sz="2000" dirty="0" smtClean="0"/>
              <a:t>zinc.</a:t>
            </a:r>
          </a:p>
          <a:p>
            <a:r>
              <a:rPr lang="en-US" sz="2000" dirty="0"/>
              <a:t>Rich with </a:t>
            </a:r>
            <a:r>
              <a:rPr lang="en-US" sz="2000" b="1" dirty="0">
                <a:hlinkClick r:id="rId3" tooltip="Top 10 High Antioxidant Foods – Dr. Axe"/>
              </a:rPr>
              <a:t>antioxidants</a:t>
            </a:r>
            <a:r>
              <a:rPr lang="en-US" sz="2000" dirty="0"/>
              <a:t>, this all-natural sweetener helps to neutralize free radicals and reduce oxidative damage. </a:t>
            </a:r>
            <a:endParaRPr lang="en-US" sz="2000" dirty="0" smtClean="0"/>
          </a:p>
          <a:p>
            <a:r>
              <a:rPr lang="en-US" sz="2000" dirty="0" smtClean="0"/>
              <a:t>Select </a:t>
            </a:r>
            <a:r>
              <a:rPr lang="en-US" sz="2000" dirty="0"/>
              <a:t>darker, Grade B maple syrups, as they contain more beneficial antioxidants than the lighter syrups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Make sure to get pure maple syrup, free of any fillers or high fructose corn syrup.</a:t>
            </a:r>
          </a:p>
          <a:p>
            <a:r>
              <a:rPr lang="en-US" sz="2000" dirty="0"/>
              <a:t>Maple syrup contains a small amount of minerals, especially manganese and zinc. However, it is also very high in sugar (about 67</a:t>
            </a:r>
            <a:r>
              <a:rPr lang="en-US" sz="2000" dirty="0" smtClean="0"/>
              <a:t>%).</a:t>
            </a:r>
          </a:p>
          <a:p>
            <a:r>
              <a:rPr lang="en-US" sz="2000" dirty="0"/>
              <a:t>Maple syrup is a “less bad” version of sugar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412" y="4572000"/>
            <a:ext cx="25908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Natural ways to sweeten food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Spices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000" dirty="0"/>
              <a:t>When you want to enhance a sweet-like </a:t>
            </a:r>
            <a:r>
              <a:rPr lang="en-US" sz="2000" dirty="0" smtClean="0"/>
              <a:t>flavor, </a:t>
            </a:r>
            <a:r>
              <a:rPr lang="en-US" sz="2000" dirty="0"/>
              <a:t>try using warm spices like 1 tsp cinnamon, ½ tsp cloves, ½ tsp allspice, and ½ tsp ginger. Try also 1-2 tsp or more of anise or fennel seeds. </a:t>
            </a:r>
            <a:endParaRPr lang="en-US" sz="2000" dirty="0" smtClean="0"/>
          </a:p>
          <a:p>
            <a:r>
              <a:rPr lang="en-US" sz="2000" dirty="0" smtClean="0"/>
              <a:t>Warming </a:t>
            </a:r>
            <a:r>
              <a:rPr lang="en-US" sz="2000" dirty="0"/>
              <a:t>spices give the illusion of sweetness without the insulin jolt, and they can increase the illusion of </a:t>
            </a:r>
            <a:r>
              <a:rPr lang="en-US" sz="2000" dirty="0" smtClean="0"/>
              <a:t>sweetness.</a:t>
            </a:r>
            <a:endParaRPr lang="en-US" sz="2000" dirty="0"/>
          </a:p>
          <a:p>
            <a:r>
              <a:rPr lang="en-US" sz="2000" b="1" dirty="0"/>
              <a:t>Fresh </a:t>
            </a:r>
            <a:r>
              <a:rPr lang="en-US" sz="2000" b="1" dirty="0" smtClean="0"/>
              <a:t>Fruit:</a:t>
            </a:r>
            <a:r>
              <a:rPr lang="en-US" sz="2000" dirty="0" smtClean="0"/>
              <a:t> Try </a:t>
            </a:r>
            <a:r>
              <a:rPr lang="en-US" sz="2000" dirty="0"/>
              <a:t>adding finely grated lemon zest or orange zest, or throwing in some frozen raspberries or cranberries combined with toasted walnuts or pecans.  </a:t>
            </a:r>
            <a:endParaRPr lang="en-US" sz="2000" dirty="0" smtClean="0"/>
          </a:p>
          <a:p>
            <a:r>
              <a:rPr lang="en-US" sz="2000" b="1" dirty="0" smtClean="0"/>
              <a:t>Salt:</a:t>
            </a:r>
            <a:r>
              <a:rPr lang="en-US" sz="2000" dirty="0" smtClean="0"/>
              <a:t>  Believe </a:t>
            </a:r>
            <a:r>
              <a:rPr lang="en-US" sz="2000" dirty="0"/>
              <a:t>it or not, if you have a bare hint of salt, just the tiniest pinch, with your sweet, it creates a contrast in your mouth that makes the dessert taste better, and </a:t>
            </a:r>
            <a:r>
              <a:rPr lang="en-US" sz="2000" dirty="0" smtClean="0"/>
              <a:t>a touch </a:t>
            </a:r>
            <a:r>
              <a:rPr lang="en-US" sz="2000" dirty="0"/>
              <a:t>sweeter, than if you added more sugar.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4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792162"/>
          </a:xfrm>
        </p:spPr>
        <p:txBody>
          <a:bodyPr/>
          <a:lstStyle/>
          <a:p>
            <a:r>
              <a:rPr lang="en-US" b="1" i="1" dirty="0" smtClean="0"/>
              <a:t>How to overcome sugar cravings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43000"/>
            <a:ext cx="10969943" cy="4906963"/>
          </a:xfrm>
        </p:spPr>
        <p:txBody>
          <a:bodyPr/>
          <a:lstStyle/>
          <a:p>
            <a:r>
              <a:rPr lang="en-US" sz="2400" dirty="0"/>
              <a:t>Drink a lot of </a:t>
            </a:r>
            <a:r>
              <a:rPr lang="en-US" sz="2400" dirty="0" smtClean="0"/>
              <a:t>water, at least 10-20 glasses /day .</a:t>
            </a:r>
          </a:p>
          <a:p>
            <a:r>
              <a:rPr lang="en-US" sz="2400" dirty="0" smtClean="0"/>
              <a:t>Drinking Lemon/ lime water help with craving.</a:t>
            </a:r>
          </a:p>
          <a:p>
            <a:r>
              <a:rPr lang="fr-FR" sz="2400" dirty="0" smtClean="0"/>
              <a:t>Frozen </a:t>
            </a:r>
            <a:r>
              <a:rPr lang="fr-FR" sz="2400" dirty="0" err="1"/>
              <a:t>grapes</a:t>
            </a:r>
            <a:r>
              <a:rPr lang="fr-FR" sz="2400" dirty="0"/>
              <a:t>, </a:t>
            </a:r>
            <a:r>
              <a:rPr lang="fr-FR" sz="2400" dirty="0" err="1"/>
              <a:t>fresh</a:t>
            </a:r>
            <a:r>
              <a:rPr lang="fr-FR" sz="2400" dirty="0"/>
              <a:t> </a:t>
            </a:r>
            <a:r>
              <a:rPr lang="fr-FR" sz="2400" dirty="0" smtClean="0"/>
              <a:t>berries,etc – good substitute.</a:t>
            </a:r>
          </a:p>
          <a:p>
            <a:r>
              <a:rPr lang="en-US" sz="2400" b="1" dirty="0" smtClean="0"/>
              <a:t>Be </a:t>
            </a:r>
            <a:r>
              <a:rPr lang="en-US" sz="2400" b="1" dirty="0"/>
              <a:t>Mindful Of </a:t>
            </a:r>
            <a:r>
              <a:rPr lang="en-US" sz="2400" b="1" dirty="0" smtClean="0"/>
              <a:t>Emotions- </a:t>
            </a:r>
            <a:r>
              <a:rPr lang="en-US" sz="2400" dirty="0" smtClean="0"/>
              <a:t>Many </a:t>
            </a:r>
            <a:r>
              <a:rPr lang="en-US" sz="2400" dirty="0"/>
              <a:t>times our craving for sugar is more for an emotional need that isn't being </a:t>
            </a:r>
            <a:r>
              <a:rPr lang="en-US" sz="2400" dirty="0" smtClean="0"/>
              <a:t>met.</a:t>
            </a:r>
          </a:p>
          <a:p>
            <a:r>
              <a:rPr lang="en-US" sz="2400" b="1" dirty="0"/>
              <a:t>Distract </a:t>
            </a:r>
            <a:r>
              <a:rPr lang="en-US" sz="2400" b="1" dirty="0" smtClean="0"/>
              <a:t>Yourself- </a:t>
            </a:r>
            <a:r>
              <a:rPr lang="en-US" sz="2400" dirty="0" smtClean="0"/>
              <a:t>Go </a:t>
            </a:r>
            <a:r>
              <a:rPr lang="en-US" sz="2400" dirty="0"/>
              <a:t>for a walk, if possible, in nature. Cravings usually last for 10-20 minutes </a:t>
            </a:r>
            <a:r>
              <a:rPr lang="en-US" sz="2400" dirty="0" smtClean="0"/>
              <a:t>max.</a:t>
            </a:r>
          </a:p>
          <a:p>
            <a:r>
              <a:rPr lang="en-US" sz="2400" dirty="0" smtClean="0"/>
              <a:t>Take 200mcg chromium supplement once a day before any meal- to balance your body sugar levels.</a:t>
            </a:r>
          </a:p>
          <a:p>
            <a:r>
              <a:rPr lang="en-US" sz="2400" dirty="0" smtClean="0"/>
              <a:t>Don’t be afraid of adding spices- such as cinnamon, nut meg, anise – help enhance natural sweetness.</a:t>
            </a:r>
          </a:p>
          <a:p>
            <a:r>
              <a:rPr lang="en-US" sz="2400" dirty="0" smtClean="0"/>
              <a:t>Most Important – Get a good sleep – at least for  6-8 hours. 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417638"/>
            <a:ext cx="10439400" cy="4830762"/>
          </a:xfrm>
        </p:spPr>
      </p:pic>
    </p:spTree>
    <p:extLst>
      <p:ext uri="{BB962C8B-B14F-4D97-AF65-F5344CB8AC3E}">
        <p14:creationId xmlns:p14="http://schemas.microsoft.com/office/powerpoint/2010/main" val="30463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232816"/>
            <a:ext cx="6557724" cy="65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096962"/>
          </a:xfrm>
        </p:spPr>
        <p:txBody>
          <a:bodyPr/>
          <a:lstStyle/>
          <a:p>
            <a:pPr lvl="0" algn="l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oudy Stout" panose="0202090407030B020401" pitchFamily="18" charset="0"/>
                <a:ea typeface="+mn-ea"/>
                <a:cs typeface="+mn-cs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latin typeface="Goudy Stout" panose="0202090407030B020401" pitchFamily="18" charset="0"/>
                <a:ea typeface="+mn-ea"/>
                <a:cs typeface="+mn-cs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Goudy Stout" panose="0202090407030B020401" pitchFamily="18" charset="0"/>
                <a:ea typeface="+mn-ea"/>
                <a:cs typeface="+mn-cs"/>
              </a:rPr>
              <a:t>TYPES </a:t>
            </a:r>
            <a:r>
              <a:rPr lang="en-US" altLang="en-US" sz="2800" dirty="0">
                <a:solidFill>
                  <a:srgbClr val="000000"/>
                </a:solidFill>
                <a:latin typeface="Goudy Stout" panose="0202090407030B020401" pitchFamily="18" charset="0"/>
                <a:ea typeface="+mn-ea"/>
                <a:cs typeface="+mn-cs"/>
              </a:rPr>
              <a:t>OF SUGAR</a:t>
            </a:r>
            <a:br>
              <a:rPr lang="en-US" altLang="en-US" sz="2800" dirty="0">
                <a:solidFill>
                  <a:srgbClr val="000000"/>
                </a:solidFill>
                <a:latin typeface="Goudy Stout" panose="0202090407030B020401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42" y="1600200"/>
            <a:ext cx="10969943" cy="4525963"/>
          </a:xfrm>
        </p:spPr>
        <p:txBody>
          <a:bodyPr/>
          <a:lstStyle/>
          <a:p>
            <a:r>
              <a:rPr lang="en-US" dirty="0" smtClean="0"/>
              <a:t>Naturally Occurring Sugar:  </a:t>
            </a:r>
          </a:p>
          <a:p>
            <a:pPr lvl="1"/>
            <a:r>
              <a:rPr lang="en-US" dirty="0" smtClean="0"/>
              <a:t>Fructose: found in all fruits &amp; some vegetables.</a:t>
            </a:r>
          </a:p>
          <a:p>
            <a:pPr lvl="1"/>
            <a:r>
              <a:rPr lang="en-US" dirty="0" smtClean="0"/>
              <a:t>Lactose:  found in dairy and dairy products ( yogurt)</a:t>
            </a:r>
          </a:p>
          <a:p>
            <a:r>
              <a:rPr lang="en-US" dirty="0" smtClean="0"/>
              <a:t>Added Sugars:  those </a:t>
            </a:r>
            <a:r>
              <a:rPr lang="en-US" dirty="0"/>
              <a:t>sugars that are removed from their original source 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to foods usually as a sweetener or as a preservative for longer shelf life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sugar added in home cooking is also form of added sugar.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152400"/>
            <a:ext cx="3924300" cy="20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7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Sugar Should People Need?</a:t>
            </a:r>
            <a:endParaRPr lang="en-US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1600200"/>
          <a:ext cx="53832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Adult men: 36 grams or 9 teaspoons a day</a:t>
            </a:r>
          </a:p>
          <a:p>
            <a:r>
              <a:rPr lang="en-US" sz="2800" dirty="0" smtClean="0"/>
              <a:t>Adult women: 24 grams or 5 teaspoons a day</a:t>
            </a:r>
          </a:p>
          <a:p>
            <a:r>
              <a:rPr lang="en-US" sz="2800" dirty="0" smtClean="0"/>
              <a:t>Teens: No more than 5-8 teaspoons</a:t>
            </a:r>
          </a:p>
          <a:p>
            <a:r>
              <a:rPr lang="en-US" sz="2800" dirty="0" smtClean="0"/>
              <a:t>How many teaspoons a day do you think we REALLY get?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05000"/>
            <a:ext cx="4823524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07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in Plain Sight: Other Names for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High fructose corn syrup</a:t>
            </a:r>
          </a:p>
          <a:p>
            <a:r>
              <a:rPr lang="en-US" sz="3200" dirty="0" smtClean="0"/>
              <a:t>Sucrose</a:t>
            </a:r>
          </a:p>
          <a:p>
            <a:r>
              <a:rPr lang="en-US" sz="3200" dirty="0" smtClean="0"/>
              <a:t>Raw sugar</a:t>
            </a:r>
          </a:p>
          <a:p>
            <a:r>
              <a:rPr lang="en-US" sz="3200" dirty="0" smtClean="0"/>
              <a:t>Malt syrup</a:t>
            </a:r>
          </a:p>
          <a:p>
            <a:r>
              <a:rPr lang="en-US" sz="3200" dirty="0" smtClean="0"/>
              <a:t>Molasses</a:t>
            </a:r>
          </a:p>
          <a:p>
            <a:r>
              <a:rPr lang="en-US" sz="3200" dirty="0" err="1" smtClean="0"/>
              <a:t>Turbinado</a:t>
            </a:r>
            <a:r>
              <a:rPr lang="en-US" sz="3200" dirty="0" smtClean="0"/>
              <a:t> sugar</a:t>
            </a:r>
          </a:p>
          <a:p>
            <a:r>
              <a:rPr lang="en-US" sz="3200" dirty="0" smtClean="0"/>
              <a:t>Crystalline fructose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Corn sugar</a:t>
            </a:r>
          </a:p>
          <a:p>
            <a:r>
              <a:rPr lang="en-US" sz="3200" dirty="0" smtClean="0"/>
              <a:t>Fructose</a:t>
            </a:r>
          </a:p>
          <a:p>
            <a:r>
              <a:rPr lang="en-US" sz="3200" dirty="0" smtClean="0"/>
              <a:t>Glucose</a:t>
            </a:r>
          </a:p>
          <a:p>
            <a:r>
              <a:rPr lang="en-US" sz="3200" dirty="0" smtClean="0"/>
              <a:t>Honey</a:t>
            </a:r>
          </a:p>
          <a:p>
            <a:r>
              <a:rPr lang="en-US" sz="3200" dirty="0" smtClean="0"/>
              <a:t>Dextrose</a:t>
            </a:r>
          </a:p>
          <a:p>
            <a:r>
              <a:rPr lang="en-US" sz="3200" dirty="0" smtClean="0"/>
              <a:t>Beet sugar</a:t>
            </a:r>
          </a:p>
          <a:p>
            <a:r>
              <a:rPr lang="en-US" sz="3200" dirty="0" smtClean="0"/>
              <a:t>Sorbitol</a:t>
            </a:r>
          </a:p>
          <a:p>
            <a:r>
              <a:rPr lang="en-US" sz="3200" dirty="0" smtClean="0"/>
              <a:t>Agave Nectar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286000"/>
            <a:ext cx="3372176" cy="26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Sugar in foods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8" y="1766296"/>
            <a:ext cx="4484716" cy="419377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35" y="1774609"/>
            <a:ext cx="4289367" cy="4177145"/>
          </a:xfrm>
        </p:spPr>
      </p:pic>
    </p:spTree>
    <p:extLst>
      <p:ext uri="{BB962C8B-B14F-4D97-AF65-F5344CB8AC3E}">
        <p14:creationId xmlns:p14="http://schemas.microsoft.com/office/powerpoint/2010/main" val="42232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818971" cy="990600"/>
          </a:xfrm>
        </p:spPr>
        <p:txBody>
          <a:bodyPr/>
          <a:lstStyle/>
          <a:p>
            <a:r>
              <a:rPr lang="en-US" b="1" i="1" dirty="0" smtClean="0"/>
              <a:t>Hidden Sugar in foods</a:t>
            </a:r>
            <a:endParaRPr lang="en-US" b="1" i="1" dirty="0"/>
          </a:p>
        </p:txBody>
      </p:sp>
      <p:pic>
        <p:nvPicPr>
          <p:cNvPr id="6146" name="Picture 2" descr="Image result for sugar in starbucks drin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057400"/>
            <a:ext cx="4998010" cy="38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oods worse than donut energy b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371600"/>
            <a:ext cx="5383213" cy="39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9012" y="563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cliff bar – 25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sugar = 6 Donuts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2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Hidden Sugars in healthy drinks</a:t>
            </a:r>
            <a:endParaRPr lang="en-US" b="1" i="1" dirty="0"/>
          </a:p>
        </p:txBody>
      </p:sp>
      <p:pic>
        <p:nvPicPr>
          <p:cNvPr id="7170" name="Picture 2" descr="milk-substitu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431590"/>
            <a:ext cx="4648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-media-cache-ak0.pinimg.com/originals/b6/34/26/b63426d83565f037274eca127d3aae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752600"/>
            <a:ext cx="5383212" cy="32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Rethink Your Drinks</a:t>
            </a:r>
            <a:endParaRPr lang="en-US" b="1" i="1" dirty="0"/>
          </a:p>
        </p:txBody>
      </p:sp>
      <p:pic>
        <p:nvPicPr>
          <p:cNvPr id="10242" name="Picture 2" descr="Foods worse than donut smooth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676400"/>
            <a:ext cx="4495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5212" y="6021096"/>
            <a:ext cx="4648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bottle = 48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gms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sugar = 12 Donuts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4" name="Picture 4" descr="Foods worse than donut drin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695718"/>
            <a:ext cx="5383212" cy="39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1612" y="6021096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bottle=  32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gms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sugar = 8 Donuts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0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2159</TotalTime>
  <Words>860</Words>
  <Application>Microsoft Office PowerPoint</Application>
  <PresentationFormat>Custom</PresentationFormat>
  <Paragraphs>148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Cambria</vt:lpstr>
      <vt:lpstr>Century Schoolbook</vt:lpstr>
      <vt:lpstr>Goudy Stout</vt:lpstr>
      <vt:lpstr>Default Design</vt:lpstr>
      <vt:lpstr>1_Default Design</vt:lpstr>
      <vt:lpstr>Sugar – A  White Death !!!</vt:lpstr>
      <vt:lpstr>Objectives</vt:lpstr>
      <vt:lpstr> TYPES OF SUGAR </vt:lpstr>
      <vt:lpstr>How Much Sugar Should People Need?</vt:lpstr>
      <vt:lpstr>Hiding in Plain Sight: Other Names for Sugar</vt:lpstr>
      <vt:lpstr>Hidden Sugar in foods</vt:lpstr>
      <vt:lpstr>Hidden Sugar in foods</vt:lpstr>
      <vt:lpstr>Hidden Sugars in healthy drinks</vt:lpstr>
      <vt:lpstr>Rethink Your Drinks</vt:lpstr>
      <vt:lpstr>New Drink Sensation</vt:lpstr>
      <vt:lpstr>PowerPoint Presentation</vt:lpstr>
      <vt:lpstr>Healthy Alternative To same foods</vt:lpstr>
      <vt:lpstr>PowerPoint Presentation</vt:lpstr>
      <vt:lpstr>Artificial Sweeteners – Your Enemy </vt:lpstr>
      <vt:lpstr>Natural Sugar Substitutes </vt:lpstr>
      <vt:lpstr>Stevia </vt:lpstr>
      <vt:lpstr>Jaggery </vt:lpstr>
      <vt:lpstr>Dates</vt:lpstr>
      <vt:lpstr> Apple sauce/ Banana Puree</vt:lpstr>
      <vt:lpstr> Agave nectar</vt:lpstr>
      <vt:lpstr>Dried Fruits</vt:lpstr>
      <vt:lpstr>Coconut Sugar </vt:lpstr>
      <vt:lpstr>Organic Pure Maple Syrup</vt:lpstr>
      <vt:lpstr>Natural ways to sweeten food</vt:lpstr>
      <vt:lpstr>How to overcome sugar cravings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Rasik Shah</dc:creator>
  <cp:lastModifiedBy>Leslie Salguero</cp:lastModifiedBy>
  <cp:revision>56</cp:revision>
  <dcterms:created xsi:type="dcterms:W3CDTF">2017-04-18T18:41:04Z</dcterms:created>
  <dcterms:modified xsi:type="dcterms:W3CDTF">2017-04-28T19:32:17Z</dcterms:modified>
</cp:coreProperties>
</file>